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44" r:id="rId1"/>
  </p:sldMasterIdLst>
  <p:notesMasterIdLst>
    <p:notesMasterId r:id="rId31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7" r:id="rId9"/>
    <p:sldId id="265" r:id="rId10"/>
    <p:sldId id="279" r:id="rId11"/>
    <p:sldId id="280" r:id="rId12"/>
    <p:sldId id="282" r:id="rId13"/>
    <p:sldId id="283" r:id="rId14"/>
    <p:sldId id="285" r:id="rId15"/>
    <p:sldId id="286" r:id="rId16"/>
    <p:sldId id="288" r:id="rId17"/>
    <p:sldId id="289" r:id="rId18"/>
    <p:sldId id="291" r:id="rId19"/>
    <p:sldId id="292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87312-8D07-456E-932C-B181BDF41C56}" type="datetimeFigureOut">
              <a:rPr lang="pt-PT" smtClean="0"/>
              <a:t>22/10/2024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A3BD-1B74-47C7-B8E0-AE2C8367F2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39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121A-5492-4410-B4E9-4DCF56672974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361C-A641-4D46-B920-5CC04847B77D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3E67-EFA0-4D6F-BF0C-F1D83D1DED7E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954C-CAFA-428D-9D9C-6DEB59A983A7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46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AF93-BB6C-4CC1-993F-2D542890F6D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6246-573B-4409-8673-D3318589C095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8CA0-0AC7-42DC-898E-D77A95B521A0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3DDC-4631-4AF7-8F5C-8038F2451FE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0360-5CB4-411B-B6D1-86931000C629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9BCAB-324D-4334-92C9-1CBF2A5416EA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625E-C160-4746-9197-0C1E24E1809A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A198-FCEF-47A7-971E-A674C4616531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4C2D-A828-4FA5-9B20-5D8F9974C4C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3998-269D-4D0F-ABEA-BF7B001ACD32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0CC5-3F77-46B4-A4D9-B135371DEC83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E173-FFEA-4F9A-BEA6-224FAA03C1AB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6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0D8E-771F-438E-8148-A6BCB16B8398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12A7C1-DBD4-49D3-8330-91E3430DC635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alcaofundosue.p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hyperlink" Target="https://www.ifap.pt/portal/web/guest/ib-informacao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ariodarepublica.pt/dr/detalhe/decreto-lei/20-a-2023-21054386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B6A6F-AA8E-714A-C646-061BF218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6000" b="1" cap="small" dirty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ESTRATÉGIA DE DESENVOLVIMENTO LOCAL COSTEIRA</a:t>
            </a:r>
            <a:b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3559FE9-31DB-4DEB-AF4D-4AD24BF6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817" y="4433622"/>
            <a:ext cx="11223556" cy="1368183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" name="Imagem 5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DC70BC5-722D-DCFA-23F1-306B17A04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11" y="4554698"/>
            <a:ext cx="8511462" cy="1126030"/>
          </a:xfrm>
          <a:prstGeom prst="rect">
            <a:avLst/>
          </a:prstGeom>
        </p:spPr>
      </p:pic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E3A27CD4-4540-EEAB-260A-74195190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580912"/>
            <a:ext cx="2209800" cy="991235"/>
          </a:xfrm>
          <a:prstGeom prst="rect">
            <a:avLst/>
          </a:prstGeom>
          <a:noFill/>
        </p:spPr>
      </p:pic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3446682-B6E2-EF75-9984-A20B5614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2306" y="6507049"/>
            <a:ext cx="399694" cy="325519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682144"/>
            <a:ext cx="10325725" cy="479981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de comercialização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694944" y="1269713"/>
            <a:ext cx="1085392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Limite ao investimento elegível: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40 000,00 €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Entidades beneficiárias: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Qualquer entidade, singular ou coletiva, do setor cooperativo, social, privado, com ou sem fins lucrativos.</a:t>
            </a:r>
            <a:endParaRPr lang="pt-PT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Promover a valorização da economia do mar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Diversificar a base económica das zonas costeiras, valorizando as atividades relacionadas com a pesca e o desenvolvimento de atividades complementares e melhorar as condições de suporte ao desenvolvimento económico, incluindo a promoção, divulgação e comercialização de produtos.</a:t>
            </a:r>
          </a:p>
          <a:p>
            <a:pPr algn="just">
              <a:spcBef>
                <a:spcPts val="600"/>
              </a:spcBef>
            </a:pPr>
            <a:endParaRPr lang="pt-PT" sz="16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Consolidar o princípio do consumo de proximidade aos locais de produção, nomeadamente através do estabelecimento de cadeias curtas de comercialização com impacto positivo na pegada carbónica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Transição digital nas vendas e rastreabilidade do produto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Diversificar a economia local e/ou desenvolvimento de novos sectores da economia azul, capitalizando os vários usos costeiros possíveis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Criação de novas metodologias de distribuição e de comercialização dos produtos, incluindo inovação e acesso a tecnologias de informação</a:t>
            </a:r>
          </a:p>
          <a:p>
            <a:pPr algn="just">
              <a:spcBef>
                <a:spcPts val="600"/>
              </a:spcBef>
            </a:pPr>
            <a:endParaRPr lang="pt-P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pt-PT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9" y="6020408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837593"/>
            <a:ext cx="10325725" cy="309144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de comercialização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6" y="1697487"/>
            <a:ext cx="1151572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de produção e distribuição de energia para autoconsumo a partir de fontes renováveis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veículos aprovados e certificados, nos termos do Acordo Internacional de Transporte de Produtos Perecíveis sob Temperatura Dirigida, para transporte de produtos da pesca e da aquicultura em estado refrigerado, e aquisição de veículos comerciais ligeiros de emissões nulas equipados com contentores isotérmicos para transporte e armazenamento de pescado com instalação de sistema de frio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equipamentos de movimentação interna (reboques, semirreboques, empilhadores, tratores)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Registo ou aquisição de propriedade industrial ou intelectual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901963"/>
            <a:ext cx="10325725" cy="479981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Outras operações de diversificação de empresas que não envolvam pescas, aquicultura ou inovação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368749" y="1634592"/>
            <a:ext cx="112715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b="1" dirty="0"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Limite ao investimento elegível: </a:t>
            </a:r>
            <a:r>
              <a:rPr lang="pt-PT" sz="1600" dirty="0">
                <a:solidFill>
                  <a:srgbClr val="1C2B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000,00 €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b="1" dirty="0"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Entidades beneficiárias: </a:t>
            </a: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Qualquer entidade, singular ou coletiva, do setor público, cooperativo, social, privado, com ou sem fins lucrativos</a:t>
            </a:r>
            <a:endParaRPr lang="pt-PT" sz="1600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Promover a valorização da economia do mar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iversificar a base económica das zonas costeiras e consolidar o potencial turístico da região, nomeadamente através da exploração das sinergias entre a atividade turística e os recursos naturais, históricos e culturais e a economia produtiva tradicional do território.</a:t>
            </a:r>
          </a:p>
          <a:p>
            <a:pPr algn="just">
              <a:spcBef>
                <a:spcPts val="600"/>
              </a:spcBef>
            </a:pPr>
            <a:endParaRPr lang="pt-PT" sz="16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6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Empreendedorismo e criação e desenvolvimento das micro e pequenas empresas que prossigam atividades económicas complementares ao rendimento do pescador e sua família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Empreendedorismo e criação e desenvolvimento das micro e pequenas empresas na área do turismo náutico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Diversificar a economia local e/ou desenvolvimento de novos sectores da economia azul, capitalizando os vários usos costeiros possíveis</a:t>
            </a:r>
          </a:p>
          <a:p>
            <a:pPr algn="just">
              <a:spcBef>
                <a:spcPts val="600"/>
              </a:spcBef>
            </a:pPr>
            <a:endPara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9" y="6020408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990311"/>
            <a:ext cx="10325725" cy="309144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Outras operações de diversificação de empresas que não envolvam pescas, aquicultura ou inovação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6" y="1558988"/>
            <a:ext cx="1151572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de produção e distribuição de energia para autoconsumo a partir de fontes renováveis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Adaptação de embarcações que incentivem o uso de energias renováveis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Adaptação de embarcações para utilização turística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equipamentos para desportos náuticos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equipamentos de movimentação interna (reboques, semirreboques, empilhadores, tratores)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lang="pt-PT" altLang="pt-PT" sz="1400" dirty="0">
              <a:solidFill>
                <a:schemeClr val="tx2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0">
              <a:buFontTx/>
              <a:buChar char="•"/>
            </a:pP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Aquisição, elaboração e reprodução de materiais didáticos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Registo ou aquisição de propriedade industrial ou intelectual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3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682144"/>
            <a:ext cx="10325725" cy="479981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sociocultural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538328" y="1249969"/>
            <a:ext cx="11271564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Limite ao investimento elegível: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7 500,00 €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Entidades beneficiárias: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Qualquer entidade, singular ou coletiva, do setor público, cooperativo, social, privado, com ou sem fins lucrativos.</a:t>
            </a:r>
            <a:endParaRPr lang="pt-PT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Digitalizar, inovar e capacitar as atividades costeiras e estimular a coesão social e territorial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Apoiar os elementos históricos, naturais e patrimoniais que contextualizam a nossa economia do mar 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Promover a preservação, conservação e recuperação da identidade cultural específica do território associada ao espaço marítimo</a:t>
            </a:r>
          </a:p>
          <a:p>
            <a:pPr algn="just">
              <a:spcBef>
                <a:spcPts val="600"/>
              </a:spcBef>
            </a:pPr>
            <a:endParaRPr lang="pt-PT" sz="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6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Realização de ações em património edificado, natural e simbólico, associado ao espaço marítimo, tendo em vista a fruição pela comunidade piscatória ou a sua mostra e fruição ao público em geral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Criação ou requalificação de estruturas, equipamentos e ou infraestruturas existentes, relacionadas com a pesca, aquicultura e atividades náuticas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Recuperação, preservação e valorização do património arquitetónico tradicional das zonas costeiras</a:t>
            </a:r>
          </a:p>
          <a:p>
            <a:pPr algn="just">
              <a:spcBef>
                <a:spcPts val="600"/>
              </a:spcBef>
            </a:pPr>
            <a:r>
              <a:rPr lang="pt-P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Fomento da recuperação, preservação e transmissão do património cultural e etnográfico relacionado com o mar e a pesca, incluindo saberes e tradições locais</a:t>
            </a:r>
          </a:p>
          <a:p>
            <a:pPr algn="just">
              <a:spcBef>
                <a:spcPts val="600"/>
              </a:spcBef>
            </a:pPr>
            <a:endParaRPr lang="pt-P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4" y="6097351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990311"/>
            <a:ext cx="10325725" cy="309144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sociocultural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6" y="1912932"/>
            <a:ext cx="115157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Aluguer de embarcações para realização de ações de formação ou recolha de dados no âmbito de investigação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lang="pt-PT" altLang="pt-PT" sz="1400" dirty="0">
              <a:solidFill>
                <a:schemeClr val="tx2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0">
              <a:buFontTx/>
              <a:buChar char="•"/>
            </a:pP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Aquisição, elaboração e reprodução de materiais didáticos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Deslocações e estadas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Aluguer de espaços e equipamentos relacionados com a organização de eventos ou de ações de formação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9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682144"/>
            <a:ext cx="10325725" cy="479981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460217" y="1098954"/>
            <a:ext cx="11271564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Limite ao investimento elegível: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15 000,00 €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Entidades beneficiárias: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Qualquer entidade, singular ou coletiva, do setor público, cooperativo, social, privado, com ou sem fins lucrativos.</a:t>
            </a:r>
            <a:endParaRPr lang="pt-PT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Digitalizar, inovar e capacitar as atividades costeiras e estimular a coesão social e territorial: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Reforçar as competências das comunidades piscatórias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literacia digital junto da população empregada em atividades relacionadas com o mar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Fomentar o uso dos recursos digitais no setor das pescas, como meio de aumentar a eficiência produtiva e a sustentabilidade dos recursos</a:t>
            </a:r>
          </a:p>
          <a:p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Capacitar os atores, incluídos jovens em idade escolar, que realizem atividades ligadas ao mar</a:t>
            </a:r>
          </a:p>
          <a:p>
            <a:endParaRPr lang="pt-PT" sz="8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Melhorar as competências (técnicas, empresariais, sustentabilidade, economia circular, digitalização) dos produtores do sector presentes no território;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Capacitação e sensibilização sobre o impacto das atividades humanas no ambiente, poluição e lixo marinho, abordagens </a:t>
            </a:r>
            <a:r>
              <a:rPr lang="pt-PT" sz="14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ecossistémicas</a:t>
            </a: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desafios associados às alterações climáticas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Criação ou requalificação de estruturas, equipamentos e ou infraestruturas existentes, relacionadas com a pesca, aquicultura e atividades náuticas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Capacitação de atores, incluindo jovens em idade escolar, que realizem atividades ligadas ao meio aquático; </a:t>
            </a:r>
          </a:p>
          <a:p>
            <a:pPr algn="just">
              <a:spcBef>
                <a:spcPts val="600"/>
              </a:spcBef>
            </a:pPr>
            <a:endParaRPr lang="pt-PT" sz="800" dirty="0"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pt-PT" sz="1600" dirty="0"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9" y="6020408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990311"/>
            <a:ext cx="10325725" cy="309144"/>
          </a:xfrm>
        </p:spPr>
        <p:txBody>
          <a:bodyPr>
            <a:normAutofit fontScale="90000"/>
          </a:bodyPr>
          <a:lstStyle/>
          <a:p>
            <a:r>
              <a:rPr kumimoji="0" lang="pt-PT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70" y="1120677"/>
            <a:ext cx="1151572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de produção e distribuição de energia para autoconsumo a partir de fontes renováveis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Aluguer de embarcações para realização de ações de formação ou recolha de dados no âmbito de investigação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equipamentos para desportos náuticos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lang="pt-PT" altLang="pt-PT" sz="1400" dirty="0">
              <a:solidFill>
                <a:schemeClr val="tx2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0">
              <a:buFontTx/>
              <a:buChar char="•"/>
            </a:pP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Aquisição, elaboração e reprodução de materiais didáticos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bens ou serviços de educação, formação profissional, qualificação, capacitação, literacia e sensibilização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Deslocações e estadas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ingressos de participação em eventos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Aluguer de espaços e equipamentos relacionados com a organização de eventos ou de ações de formação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serviços de </a:t>
            </a:r>
            <a:r>
              <a:rPr lang="pt-PT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coffee</a:t>
            </a: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-break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6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682144"/>
            <a:ext cx="10325725" cy="479981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Sustentabilidade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</a:t>
            </a:r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279249" y="1052992"/>
            <a:ext cx="11530643" cy="527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Limite ao investimento elegível: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15 000,00 €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C2B6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Entidades beneficiárias: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Qualquer entidade, singular ou coletiva, do setor público, cooperativo, social, privado, com ou sem fins lucrativos.</a:t>
            </a:r>
            <a:endParaRPr lang="pt-PT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valorização da economia do mar e estimular a coesão social e territorial</a:t>
            </a:r>
          </a:p>
          <a:p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Promover a preservação, conservação e recuperação dos recursos naturais e ambientais associados ao espaço marítimo </a:t>
            </a:r>
          </a:p>
          <a:p>
            <a:endParaRPr lang="pt-PT" sz="1600" b="1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pt-PT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Promover a preservação e conservação da biodiversidade dos recursos naturais existentes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Atividades de economia circular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Aumento da produção de energia renovável para autoconsumo no contexto de melhoria da sustentabilidade energética das unidades organizacionais</a:t>
            </a:r>
            <a:endParaRPr lang="pt-PT" sz="1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Promover a biodiversidade e melhorar os habitats para a melhoria do estado ambiental das águas marinhas, como sejam o restauro dos sistemas de vegetação costeira, como as terras banhadas pela maré, os mangais e as pradarias marinhas e capitalização de oportunidades económicas daí decorrentes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Transição digital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Capacitação e sensibilização sobre o impacto das atividades humanas no ambiente, poluição e lixo marinho, abordagens ecossistémicas e desafios associados às alterações climáticas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Criação ou requalificação de estruturas, equipamentos e ou infraestruturas existentes, relacionadas com a pesca, aquicultura e atividades náuticas</a:t>
            </a:r>
          </a:p>
          <a:p>
            <a:pPr algn="just">
              <a:spcBef>
                <a:spcPts val="600"/>
              </a:spcBef>
            </a:pPr>
            <a:endParaRPr lang="pt-PT" sz="1600" dirty="0"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9" y="6020408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990311"/>
            <a:ext cx="10325725" cy="309144"/>
          </a:xfrm>
        </p:spPr>
        <p:txBody>
          <a:bodyPr>
            <a:normAutofit fontScale="90000"/>
          </a:bodyPr>
          <a:lstStyle/>
          <a:p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Sustentabilidade </a:t>
            </a: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ambient</a:t>
            </a:r>
            <a:r>
              <a:rPr lang="pt-P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70" y="1012955"/>
            <a:ext cx="1151572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b="1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Intervenções de recuperação de habitats e de reposição das condições naturais em ambiente marinho ou interior</a:t>
            </a:r>
            <a:endParaRPr kumimoji="0" lang="pt-PT" altLang="pt-PT" sz="1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PT" alt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de produção e distribuição de energia para autoconsumo a partir de fontes renováveis</a:t>
            </a:r>
          </a:p>
          <a:p>
            <a:pPr defTabSz="914400">
              <a:buFontTx/>
              <a:buChar char="•"/>
              <a:defRPr/>
            </a:pPr>
            <a:r>
              <a:rPr lang="pt-PT" sz="1400" dirty="0">
                <a:solidFill>
                  <a:srgbClr val="37354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Adaptação de embarcações que incentivem o uso de energias renováveis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Aluguer de embarcações para realização de ações de formação ou recolha de dados no âmbito de investigação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lang="pt-PT" altLang="pt-PT" sz="1400" dirty="0">
              <a:solidFill>
                <a:schemeClr val="tx2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defTabSz="914400">
              <a:buFontTx/>
              <a:buChar char="•"/>
            </a:pP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Aquisição, elaboração e reprodução de materiais didáticos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bens ou serviços de educação, formação profissional, qualificação, capacitação, literacia e sensibilização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Deslocações e estadas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ingressos de participação em eventos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Aluguer de espaços e equipamentos relacionados com a organização de eventos ou de ações de formação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Aquisição de serviços de </a:t>
            </a:r>
            <a:r>
              <a:rPr lang="pt-PT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coffee</a:t>
            </a: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-break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6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99677-221D-8D05-834D-BD9C00F8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35" y="619027"/>
            <a:ext cx="5934969" cy="842128"/>
          </a:xfrm>
        </p:spPr>
        <p:txBody>
          <a:bodyPr/>
          <a:lstStyle/>
          <a:p>
            <a:r>
              <a:rPr lang="pt-PT" dirty="0"/>
              <a:t>Objetivos Estratégicos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17A9D71-88AF-FD0F-21F4-BE58870E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78" y="1847653"/>
            <a:ext cx="8408113" cy="3869499"/>
          </a:xfrm>
          <a:prstGeom prst="rect">
            <a:avLst/>
          </a:prstGeom>
          <a:noFill/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17433C-0703-8278-F9AB-EDD41C27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904" y="6492875"/>
            <a:ext cx="541096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D1A2CD1-33FE-88DD-084E-A7C69B44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9" y="6284536"/>
            <a:ext cx="1071955" cy="4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0827"/>
          </a:xfrm>
        </p:spPr>
        <p:txBody>
          <a:bodyPr>
            <a:normAutofit/>
          </a:bodyPr>
          <a:lstStyle/>
          <a:p>
            <a:r>
              <a:rPr lang="pt-PT" sz="3200" dirty="0"/>
              <a:t>Processo de admissão e seleção das candidaturas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848487" y="1609345"/>
            <a:ext cx="705192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800" b="1" dirty="0">
                <a:solidFill>
                  <a:srgbClr val="134391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Como se apresentam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sz="1800" b="1" dirty="0">
              <a:solidFill>
                <a:srgbClr val="134391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 candidaturas são apresentadas online no Balcão dos Fundos, em </a:t>
            </a:r>
            <a:r>
              <a:rPr lang="pt-PT" altLang="pt-PT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balcaofundosue.pt</a:t>
            </a:r>
            <a:endParaRPr lang="pt-PT" altLang="pt-PT" sz="16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altLang="pt-PT" sz="16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 apresentar a candidatura é indispensável que o beneficiário tenha efetuado registo e autenticação no Balcão dos Fundos.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altLang="pt-PT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Antes da submissão da candidatura, o beneficiário deve confirmar, completar e atualizar os seus dados de caracterização no Balcão dos Fundos, já que os mesmos serão utilizados na candidatura. </a:t>
            </a:r>
            <a:endParaRPr lang="pt-PT" altLang="pt-PT" sz="11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Roboto" panose="020000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7DAC93-2267-2E23-9AE8-B4E608EDF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56" y="1940552"/>
            <a:ext cx="3359362" cy="18064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7BC8998-7B50-E80D-8961-7F5820CB9468}"/>
              </a:ext>
            </a:extLst>
          </p:cNvPr>
          <p:cNvSpPr txBox="1"/>
          <p:nvPr/>
        </p:nvSpPr>
        <p:spPr>
          <a:xfrm>
            <a:off x="848487" y="4534287"/>
            <a:ext cx="685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É igualmente necessário que o beneficiário esteja inscrito no sistema de informação do IFAP. Para atribuição ou atualização do número de identificação </a:t>
            </a:r>
            <a:r>
              <a:rPr kumimoji="0" lang="pt-PT" altLang="pt-P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NIFAP</a:t>
            </a: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consultar informação disponível em </a:t>
            </a: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/>
              </a:rPr>
              <a:t>https://www.ifap.pt/portal/web/guest/ib-informacao</a:t>
            </a:r>
            <a:r>
              <a:rPr kumimoji="0" lang="pt-PT" alt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pt-PT" altLang="pt-PT" sz="1800" b="0" i="0" u="none" strike="noStrike" kern="120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Tw Cen MT" panose="020B0602020104020603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334846-6DA3-946B-361A-8018FA24E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648" y="4014216"/>
            <a:ext cx="3165578" cy="1702260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65C31D-2D7E-B192-40B4-20CDDB55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118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892BB7-ADB0-52D5-4C76-5541C4C7D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750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3007"/>
          </a:xfrm>
        </p:spPr>
        <p:txBody>
          <a:bodyPr>
            <a:normAutofit fontScale="90000"/>
          </a:bodyPr>
          <a:lstStyle/>
          <a:p>
            <a:r>
              <a:rPr lang="pt-PT" sz="3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critérios de seleção</a:t>
            </a:r>
            <a:endParaRPr lang="pt-PT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632841" y="1882522"/>
            <a:ext cx="3577209" cy="3778855"/>
          </a:xfrm>
          <a:prstGeom prst="rect">
            <a:avLst/>
          </a:prstGeom>
          <a:noFill/>
          <a:ln w="12700">
            <a:solidFill>
              <a:srgbClr val="002060"/>
            </a:solidFill>
            <a:prstDash val="solid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8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 candidaturas são selecionadas e ordenadas em função do valor da pontuação final do </a:t>
            </a:r>
            <a:r>
              <a:rPr lang="pt-PT" sz="18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Mérito do Projeto</a:t>
            </a:r>
            <a:r>
              <a:rPr lang="pt-PT" sz="18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resultante da aplicação da seguinte fórmula: </a:t>
            </a:r>
          </a:p>
          <a:p>
            <a:pPr marL="457200" algn="just">
              <a:lnSpc>
                <a:spcPct val="120000"/>
              </a:lnSpc>
              <a:spcAft>
                <a:spcPts val="600"/>
              </a:spcAft>
            </a:pPr>
            <a:r>
              <a:rPr lang="pt-PT" sz="18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MP = 60% AT + 40% AE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8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Sendo: </a:t>
            </a:r>
            <a:endParaRPr lang="pt-PT" sz="1800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20000"/>
              </a:lnSpc>
              <a:spcAft>
                <a:spcPts val="600"/>
              </a:spcAft>
            </a:pPr>
            <a:r>
              <a:rPr lang="pt-PT" sz="18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 = apreciação técnica </a:t>
            </a:r>
          </a:p>
          <a:p>
            <a:pPr marL="457200" algn="just">
              <a:lnSpc>
                <a:spcPct val="120000"/>
              </a:lnSpc>
              <a:spcAft>
                <a:spcPts val="600"/>
              </a:spcAft>
            </a:pPr>
            <a:r>
              <a:rPr lang="pt-PT" sz="18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AE = apreciação estratégica </a:t>
            </a:r>
          </a:p>
          <a:p>
            <a:pPr marL="457200" algn="just">
              <a:lnSpc>
                <a:spcPct val="120000"/>
              </a:lnSpc>
              <a:spcAft>
                <a:spcPts val="600"/>
              </a:spcAft>
            </a:pPr>
            <a:endParaRPr lang="pt-PT" sz="1800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6D366B-5C9B-54FA-7155-C1925B2DB9D8}"/>
              </a:ext>
            </a:extLst>
          </p:cNvPr>
          <p:cNvSpPr txBox="1"/>
          <p:nvPr/>
        </p:nvSpPr>
        <p:spPr>
          <a:xfrm>
            <a:off x="4535425" y="1456633"/>
            <a:ext cx="6547104" cy="20399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Apreciação Técnica AT é pontuada da seguinte forma: 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 = 60% (QO) + 40% (SO)  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Sendo: 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QO = Qualidade da operação</a:t>
            </a: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 – Sustentabilidade da Operação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DC6D499-27C8-7BED-41F3-BAAB7233CD39}"/>
              </a:ext>
            </a:extLst>
          </p:cNvPr>
          <p:cNvSpPr txBox="1"/>
          <p:nvPr/>
        </p:nvSpPr>
        <p:spPr>
          <a:xfrm>
            <a:off x="4535425" y="3571924"/>
            <a:ext cx="6547103" cy="24492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Apreciação Estratégia AE é pontuada da seguinte forma: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algn="just">
              <a:lnSpc>
                <a:spcPct val="120000"/>
              </a:lnSpc>
              <a:spcAft>
                <a:spcPts val="600"/>
              </a:spcAft>
            </a:pPr>
            <a:r>
              <a:rPr lang="pt-PT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AE = 55% (EDL) + 30% (IR) + 15% (IO) 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Sendo:</a:t>
            </a:r>
            <a:endParaRPr lang="pt-PT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EDL – Nível de contribuição da operação para a EDL </a:t>
            </a: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IR- Contribuição para os indicadores de resultado da EDL </a:t>
            </a:r>
          </a:p>
          <a:p>
            <a:pPr indent="457200" algn="just">
              <a:lnSpc>
                <a:spcPct val="120000"/>
              </a:lnSpc>
              <a:spcAft>
                <a:spcPts val="600"/>
              </a:spcAft>
            </a:pPr>
            <a:r>
              <a:rPr lang="pt-PT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IO- Impacto da Operação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FBC667-3A14-6FF1-E3A9-E151FA5D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7257" y="6431638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C9E4C65-C3A9-854D-1D75-C95578FB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9" y="5998452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2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6C930-6A87-7001-16E2-59ECA013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5380"/>
            <a:ext cx="10364451" cy="76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Apreciação Técnica (AT)</a:t>
            </a:r>
            <a:r>
              <a:rPr lang="en-US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= 60% (QO) + 40% (SO) </a:t>
            </a:r>
            <a:endParaRPr lang="pt-PT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BF5978-8DC4-0D96-5B6A-0BD60367AB8A}"/>
              </a:ext>
            </a:extLst>
          </p:cNvPr>
          <p:cNvSpPr txBox="1"/>
          <p:nvPr/>
        </p:nvSpPr>
        <p:spPr>
          <a:xfrm>
            <a:off x="600075" y="1295705"/>
            <a:ext cx="5392402" cy="423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3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QO – Qualidade da operação,</a:t>
            </a:r>
            <a:r>
              <a:rPr lang="pt-PT" sz="13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avalia a adequação e coerência dos investimentos/ações propostos relativamente ao levantamento de necessidades e objetivos da operação, conforme pontos seguintes: </a:t>
            </a: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Adequação da operação às necessidades identificadas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são claramente identificadas as necessidades/oportunidades que conduziram </a:t>
            </a:r>
            <a:r>
              <a:rPr lang="pt-PT" sz="1300" dirty="0">
                <a:solidFill>
                  <a:srgbClr val="7A7A7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à </a:t>
            </a: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apresentação da candidatura e os objetivos da operação são coerentes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Análise da coerência técnica da operação (Investimentos)</a:t>
            </a: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os investimentos propostos se encontram detalhados, justificados e são coerentes com a prossecução dos objetivos da operação.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Análise da coerência económica e financeira da operação</a:t>
            </a: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demonstra que se encontra assegurada a componente não financiada do investimento,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Adequação da sustentabilidade da operação após o fim do apoio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são claramente identificadas as medidas e recursos que asseguram a sustentabilidade, manutenção e dinamização do projeto, após o fim do apoio.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94D06C-298C-A192-EF17-C2128AE4A09C}"/>
              </a:ext>
            </a:extLst>
          </p:cNvPr>
          <p:cNvSpPr txBox="1"/>
          <p:nvPr/>
        </p:nvSpPr>
        <p:spPr>
          <a:xfrm>
            <a:off x="6199524" y="1276792"/>
            <a:ext cx="5687676" cy="399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3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 </a:t>
            </a:r>
            <a:r>
              <a:rPr lang="pt-PT" sz="13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 </a:t>
            </a:r>
            <a:r>
              <a:rPr lang="pt-PT" sz="13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Sustentabilidade da Operação</a:t>
            </a:r>
            <a:r>
              <a:rPr lang="pt-PT" sz="13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avalia o contributo da operação para:</a:t>
            </a: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Digitalização, introdução de novas tecnologias ou inovação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a operação prevê investimentos/ações relacionados com digitalização, introdução de novas tecnologias ou inovação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Sustentabilidade ambiental (descarbonização, energias renováveis, economia circular, </a:t>
            </a:r>
            <a:r>
              <a:rPr lang="pt-PT" sz="1300" b="1" dirty="0" err="1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etc</a:t>
            </a: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a operação prevê investimentos/ações relacionados com a Sustentabilidade ambiental (descarbonização, energias renováveis, economia circular, </a:t>
            </a:r>
            <a:r>
              <a:rPr lang="pt-PT" sz="1300" dirty="0" err="1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etc</a:t>
            </a: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Preservação, promoção ou valorização do património material e imaterial  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o enquadramento da operação tenha como objetivo ou área de atividade a preservação, promoção ou valorização do património material ou imaterial local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b="1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Inclusão social e igualdade de oportunidades</a:t>
            </a:r>
            <a:endParaRPr lang="pt-PT" sz="1300" b="1" dirty="0">
              <a:solidFill>
                <a:srgbClr val="8F8F8F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pt-PT" sz="13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apresenta evidências que a operação ou o beneficiário promovem a inclusão social e/ou igualdade de oportunidades</a:t>
            </a:r>
            <a:endParaRPr lang="pt-PT" sz="13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CDCE7A7F-0724-93B8-DDA7-58229C839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52369"/>
              </p:ext>
            </p:extLst>
          </p:nvPr>
        </p:nvGraphicFramePr>
        <p:xfrm>
          <a:off x="3432157" y="5530069"/>
          <a:ext cx="5120640" cy="938850"/>
        </p:xfrm>
        <a:graphic>
          <a:graphicData uri="http://schemas.openxmlformats.org/drawingml/2006/table">
            <a:tbl>
              <a:tblPr firstRow="1" firstCol="1" bandRow="1"/>
              <a:tblGrid>
                <a:gridCol w="3950335">
                  <a:extLst>
                    <a:ext uri="{9D8B030D-6E8A-4147-A177-3AD203B41FA5}">
                      <a16:colId xmlns:a16="http://schemas.microsoft.com/office/drawing/2014/main" val="86225370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61607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Descritivo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Pontuação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73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Cumpre pelo menos três dos subcritérios – Muito adequado 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63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Cumpre dois dos subcritérios – Adequado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13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Cumpre um dos subcritérios – Pouco adequado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78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Não cumpre nenhum dos subcritérios – Nada adequado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768119"/>
                  </a:ext>
                </a:extLst>
              </a:tr>
            </a:tbl>
          </a:graphicData>
        </a:graphic>
      </p:graphicFrame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D00543C-2162-66AD-A466-181CE427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4879" y="6432680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18A449-5831-D611-58DD-157C2AA5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1" y="5999494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9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6C930-6A87-7001-16E2-59ECA013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23" y="337942"/>
            <a:ext cx="10621001" cy="76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sz="28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Apreciação estratégica (AE) = 55% (EDL) + 30% (IR) + 15% (IO)</a:t>
            </a:r>
            <a:endParaRPr lang="pt-PT" sz="2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BF5978-8DC4-0D96-5B6A-0BD60367AB8A}"/>
              </a:ext>
            </a:extLst>
          </p:cNvPr>
          <p:cNvSpPr txBox="1"/>
          <p:nvPr/>
        </p:nvSpPr>
        <p:spPr>
          <a:xfrm>
            <a:off x="356616" y="1250901"/>
            <a:ext cx="8238744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EDL – Avalia o nível de </a:t>
            </a:r>
            <a:r>
              <a:rPr lang="pt-PT" sz="12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contribuição da operação para a EDL</a:t>
            </a:r>
          </a:p>
          <a:p>
            <a:pPr algn="just"/>
            <a:r>
              <a:rPr lang="pt-PT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 1</a:t>
            </a:r>
            <a:r>
              <a:rPr lang="pt-P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Digitalizar, capacitar e inovar as atividades costeiras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literacia digital junto da população empregada em atividades relacionadas com o mar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Fomentar o uso dos recursos digitais no setor das pescas, como meio de aumentar a eficiência produtiva e a sustentabilidade dos recursos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Fortalecer a conectividade digital entre os vários atores locais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preservação, conservação e recuperação da identidade cultural específica do território associada ao espaço marítimo</a:t>
            </a:r>
            <a:endParaRPr lang="pt-PT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PT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 2 - </a:t>
            </a:r>
            <a:r>
              <a:rPr lang="pt-PT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Estimular a coesão social e territorial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relações colaborativas e a criação de sinergias entre entidades com diferentes áreas de atuação ligadas ao mar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Propiciar a capacitação profissional e juvenil relacionada com o mar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Incentivar trabalhos de investigação que envolvam o mar e a sustentabilidade dos seus ecossistemas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Viabilizar a criação de atividades costeiras diferenciadoras e complementares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Improvisar as acessibilidades costeiras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valorização do património histórico e cultural respeitante à orla marítima</a:t>
            </a:r>
          </a:p>
          <a:p>
            <a:pPr algn="just"/>
            <a:r>
              <a:rPr lang="pt-PT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OE 3 -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</a:rPr>
              <a:t>Promover a valorização da economia do mar</a:t>
            </a:r>
            <a:endParaRPr lang="pt-PT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Potenciar a competitividade na atividade pesqueira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Promover a valorização e requalificação de infraestruturas e equipamentos ligados à pesca</a:t>
            </a:r>
          </a:p>
          <a:p>
            <a:pPr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Incentivar a melhoria das técnicas e formas de transformação e comercialização do pescado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Diversificar a economia local e/ou desenvolvimento de novos sectores da economia azul, capitalizando os vários usos costeiros possíveis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Empreendedorismo e criação e desenvolvimento das micro e pequenas empresas que prossigam atividades económicas complementares ao rendimento do pescador e sua família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Empreendedorismo e criação e desenvolvimento das micro e pequenas empresas na área do turismo náutico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21360CD-FF2D-479A-45F0-6FDEEFF75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0065"/>
              </p:ext>
            </p:extLst>
          </p:nvPr>
        </p:nvGraphicFramePr>
        <p:xfrm>
          <a:off x="7227584" y="3053460"/>
          <a:ext cx="4282440" cy="1719072"/>
        </p:xfrm>
        <a:graphic>
          <a:graphicData uri="http://schemas.openxmlformats.org/drawingml/2006/table">
            <a:tbl>
              <a:tblPr firstRow="1" firstCol="1" bandRow="1"/>
              <a:tblGrid>
                <a:gridCol w="3338107">
                  <a:extLst>
                    <a:ext uri="{9D8B030D-6E8A-4147-A177-3AD203B41FA5}">
                      <a16:colId xmlns:a16="http://schemas.microsoft.com/office/drawing/2014/main" val="4153585782"/>
                    </a:ext>
                  </a:extLst>
                </a:gridCol>
                <a:gridCol w="944333">
                  <a:extLst>
                    <a:ext uri="{9D8B030D-6E8A-4147-A177-3AD203B41FA5}">
                      <a16:colId xmlns:a16="http://schemas.microsoft.com/office/drawing/2014/main" val="2080992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00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Descritivo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pt-PT" sz="100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b="1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372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00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pelo menos três Eixos / Objetivo da EDL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pt-PT" sz="100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925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00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dois Eixos / Objetivo da EDL 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pt-PT" sz="100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432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000" kern="1200" dirty="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um Eixo / Objetivo da EDL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endParaRPr lang="pt-PT" sz="1000" kern="12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063735"/>
                  </a:ext>
                </a:extLst>
              </a:tr>
            </a:tbl>
          </a:graphicData>
        </a:graphic>
      </p:graphicFrame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394BA1E7-C990-9431-840B-FCCAAD30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997" y="6477814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4776B06-02CD-F163-62A5-C39E2F98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" y="6253268"/>
            <a:ext cx="1178101" cy="5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6C930-6A87-7001-16E2-59ECA013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23" y="337942"/>
            <a:ext cx="10621001" cy="76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sz="28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Apreciação estratégica (AE) = 55% (EDL) + 30% (IR) + 15% (IO)</a:t>
            </a:r>
            <a:endParaRPr lang="pt-PT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94D06C-298C-A192-EF17-C2128AE4A09C}"/>
              </a:ext>
            </a:extLst>
          </p:cNvPr>
          <p:cNvSpPr txBox="1"/>
          <p:nvPr/>
        </p:nvSpPr>
        <p:spPr>
          <a:xfrm>
            <a:off x="734471" y="1325353"/>
            <a:ext cx="5361529" cy="403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2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IR-</a:t>
            </a: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Avalia a </a:t>
            </a:r>
            <a:r>
              <a:rPr lang="pt-PT" sz="12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Contribuição da operação  para os indicadores de resultado</a:t>
            </a: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da EDL :</a:t>
            </a:r>
          </a:p>
          <a:p>
            <a:pPr lvl="0" algn="just">
              <a:lnSpc>
                <a:spcPct val="120000"/>
              </a:lnSpc>
            </a:pPr>
            <a:r>
              <a:rPr lang="pt-PT" sz="12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Indicadores comuns – Empresas criadas, Postos de Trabalho criados, Postos de Trabalho mantidos </a:t>
            </a:r>
            <a:endParaRPr lang="pt-PT" sz="12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pt-PT" sz="1200" dirty="0">
                <a:solidFill>
                  <a:srgbClr val="7A7A7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Indicadores específicos da EDL (Dependerão do aviso)</a:t>
            </a: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08 – Pessoas beneficiárias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10 - Ações que contribuam para um bom estado ambiental, incluindo a restauração da natureza, a conservação, a proteção dos ecossistemas, a biodiversidade, a saúde e o bem-estar dos animais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11 – Entidades que promovam a sustentabilidade social (bem-estar e nível de vida justo)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13 – Atividades de cooperação entre partes interessadas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14 – Inovações possibilitadas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16 – Entidades que beneficiam de atividades de promoção e de informação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17 – Entidades que melhorem a eficiência dos recursos na produção e/ou na transformação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19 – Ações destinadas a melhorar a capacidade de governação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20 – Investimento induzido 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21 - Conjunto de dados de aconselhamento disponibilizados (número)</a:t>
            </a:r>
            <a:endParaRPr lang="pt-PT" sz="1000" dirty="0">
              <a:solidFill>
                <a:srgbClr val="474747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pt-PT" sz="10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 22 – Utilização de plataformas de dados e informações</a:t>
            </a:r>
            <a:endParaRPr lang="pt-PT" sz="1000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endParaRPr lang="pt-PT" sz="1200" dirty="0">
              <a:solidFill>
                <a:srgbClr val="7A7A7A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2F117B-B0DB-69C6-321A-81BE7946A7AC}"/>
              </a:ext>
            </a:extLst>
          </p:cNvPr>
          <p:cNvSpPr txBox="1"/>
          <p:nvPr/>
        </p:nvSpPr>
        <p:spPr>
          <a:xfrm>
            <a:off x="6586731" y="1280078"/>
            <a:ext cx="4740417" cy="214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2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IO </a:t>
            </a: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– avalia o </a:t>
            </a:r>
            <a:r>
              <a:rPr lang="pt-PT" sz="1200" b="1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Impacto da Operação </a:t>
            </a: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para:</a:t>
            </a:r>
          </a:p>
          <a:p>
            <a:pPr lvl="0" algn="just">
              <a:lnSpc>
                <a:spcPct val="120000"/>
              </a:lnSpc>
            </a:pPr>
            <a:r>
              <a:rPr lang="pt-PT" sz="1200" b="1" dirty="0">
                <a:solidFill>
                  <a:srgbClr val="8F8F8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Interesse coletivo da operação</a:t>
            </a:r>
          </a:p>
          <a:p>
            <a:pPr lvl="0" algn="just">
              <a:lnSpc>
                <a:spcPct val="120000"/>
              </a:lnSpc>
            </a:pPr>
            <a:r>
              <a:rPr lang="pt-PT" sz="1200" dirty="0">
                <a:solidFill>
                  <a:srgbClr val="8F8F8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o beneficiário não tem fins lucrativos e a operação impacta um público-alvo mais abrangente que o do próprio beneficiário;</a:t>
            </a:r>
          </a:p>
          <a:p>
            <a:pPr lvl="0" algn="just">
              <a:lnSpc>
                <a:spcPct val="120000"/>
              </a:lnSpc>
            </a:pPr>
            <a:r>
              <a:rPr lang="pt-PT" sz="1200" b="1" dirty="0">
                <a:solidFill>
                  <a:srgbClr val="8F8F8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Impacto da operação a um nível supralocal </a:t>
            </a:r>
            <a:r>
              <a:rPr lang="pt-PT" sz="1200" dirty="0">
                <a:solidFill>
                  <a:srgbClr val="8F8F8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Cumpre quando a operação tem impacto positivo (económico, social ou ambiental) em mais do que uma freguesia do território de intervenção;</a:t>
            </a:r>
          </a:p>
          <a:p>
            <a:pPr lvl="0" algn="just">
              <a:lnSpc>
                <a:spcPct val="120000"/>
              </a:lnSpc>
            </a:pPr>
            <a:r>
              <a:rPr lang="pt-PT" sz="1200" b="1" dirty="0">
                <a:solidFill>
                  <a:srgbClr val="8F8F8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Contribuição para o cumprimento de dois ou mais ODS, sendo que pelo menos um deles incide no ODS14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0D0D06-2CCF-947D-54BC-D66EEE619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10570"/>
              </p:ext>
            </p:extLst>
          </p:nvPr>
        </p:nvGraphicFramePr>
        <p:xfrm>
          <a:off x="734470" y="5431887"/>
          <a:ext cx="5135978" cy="765726"/>
        </p:xfrm>
        <a:graphic>
          <a:graphicData uri="http://schemas.openxmlformats.org/drawingml/2006/table">
            <a:tbl>
              <a:tblPr firstRow="1" firstCol="1" bandRow="1"/>
              <a:tblGrid>
                <a:gridCol w="4599381">
                  <a:extLst>
                    <a:ext uri="{9D8B030D-6E8A-4147-A177-3AD203B41FA5}">
                      <a16:colId xmlns:a16="http://schemas.microsoft.com/office/drawing/2014/main" val="3308191625"/>
                    </a:ext>
                  </a:extLst>
                </a:gridCol>
                <a:gridCol w="536597">
                  <a:extLst>
                    <a:ext uri="{9D8B030D-6E8A-4147-A177-3AD203B41FA5}">
                      <a16:colId xmlns:a16="http://schemas.microsoft.com/office/drawing/2014/main" val="1839858069"/>
                    </a:ext>
                  </a:extLst>
                </a:gridCol>
              </a:tblGrid>
              <a:tr h="16838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b="1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Descritivo</a:t>
                      </a:r>
                      <a:endParaRPr lang="pt-PT" sz="11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b="1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</a:t>
                      </a:r>
                      <a:endParaRPr lang="pt-PT" sz="11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732505"/>
                  </a:ext>
                </a:extLst>
              </a:tr>
              <a:tr h="199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os dois indicadores comuns (Empresas criadas e PT criados)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238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um dos indicadores comuns do programa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643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apenas para indicadores específicos (*)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0054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B8AC93-7312-3CB5-9575-624C7366B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54236"/>
              </p:ext>
            </p:extLst>
          </p:nvPr>
        </p:nvGraphicFramePr>
        <p:xfrm>
          <a:off x="6769607" y="4386875"/>
          <a:ext cx="3315652" cy="955931"/>
        </p:xfrm>
        <a:graphic>
          <a:graphicData uri="http://schemas.openxmlformats.org/drawingml/2006/table">
            <a:tbl>
              <a:tblPr firstRow="1" firstCol="1" bandRow="1"/>
              <a:tblGrid>
                <a:gridCol w="2854648">
                  <a:extLst>
                    <a:ext uri="{9D8B030D-6E8A-4147-A177-3AD203B41FA5}">
                      <a16:colId xmlns:a16="http://schemas.microsoft.com/office/drawing/2014/main" val="1573486600"/>
                    </a:ext>
                  </a:extLst>
                </a:gridCol>
                <a:gridCol w="461004">
                  <a:extLst>
                    <a:ext uri="{9D8B030D-6E8A-4147-A177-3AD203B41FA5}">
                      <a16:colId xmlns:a16="http://schemas.microsoft.com/office/drawing/2014/main" val="1989037408"/>
                    </a:ext>
                  </a:extLst>
                </a:gridCol>
              </a:tblGrid>
              <a:tr h="20048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b="1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Descritivo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2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81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todos dos subcritérios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147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dois dos subcritérios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45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Contribui para um dos subcritérios  </a:t>
                      </a:r>
                      <a:endParaRPr lang="pt-PT" sz="120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2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Não contribui para nenhum dos subcritérios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pt-PT" sz="1100" dirty="0">
                          <a:solidFill>
                            <a:srgbClr val="474747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pt-PT" sz="1200" dirty="0">
                        <a:solidFill>
                          <a:srgbClr val="474747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427215"/>
                  </a:ext>
                </a:extLst>
              </a:tr>
            </a:tbl>
          </a:graphicData>
        </a:graphic>
      </p:graphicFrame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DB8E3AC-5676-32A0-E73E-ADD80AA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84918"/>
            <a:ext cx="10364451" cy="990827"/>
          </a:xfrm>
        </p:spPr>
        <p:txBody>
          <a:bodyPr>
            <a:normAutofit/>
          </a:bodyPr>
          <a:lstStyle/>
          <a:p>
            <a:r>
              <a:rPr lang="pt-PT" sz="3200" dirty="0"/>
              <a:t>Processo de análise e decisão – Fases: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848487" y="1609345"/>
            <a:ext cx="105540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Verificação das condições de elegibilidade dos beneficiários e das operações que, se aplicável, pode incluir a realização de pedidos de esclarecimentos/ elementos adicionais aos beneficiários, a realizar pela Equipa Técnica do GAL;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Emissão de Parecer, que inclui a proposta de decisão final, a realizar pela Equipa Técnica do GAL;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Controlo de qualidade da análise realizada e aferição da existência de saldo para atribuição do apoio, quando a operação esteja subordinada à aplicação das regras e limites fixados para os Auxílios de Estado de minimis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Decisão de aprovação, aprovação parcial ou indeferimento da operação, a realizar pelo Órgão de Gestão (OG) do GAL;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Quando aplicável, registo do Auxílio de Estado de minimis, a realizar pela Equipa Técnica da AG do MAR 2030; 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Homologação da decisão proferida pelo OG do GAL, a realizar pela Gestora do MAR 2030;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342900" marR="71628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romanLcParenR"/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Comunicação da decisão aos beneficiários e, quando a mesma seja de aprovação, comunicação informática dos dados pertinentes ao IFAP, para efeitos de geração do Termo de Aceitação.  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7BC8998-7B50-E80D-8961-7F5820CB9468}"/>
              </a:ext>
            </a:extLst>
          </p:cNvPr>
          <p:cNvSpPr txBox="1"/>
          <p:nvPr/>
        </p:nvSpPr>
        <p:spPr>
          <a:xfrm>
            <a:off x="409575" y="4605267"/>
            <a:ext cx="1160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716280" algn="just">
              <a:spcBef>
                <a:spcPts val="600"/>
              </a:spcBef>
              <a:spcAft>
                <a:spcPts val="600"/>
              </a:spcAft>
            </a:pPr>
            <a:r>
              <a:rPr lang="pt-PT" sz="1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</a:t>
            </a: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uando a decisão proferida seja de aprovação parcial - ou seja, quando inclua redução do valor financeiro do pedido de financiamento -, ou quando inclua condicionantes, ou quando seja de sentido desfavorável à aprovação, os beneficiários são notificados para se pronunciarem relativamente à aceitação da mesma.</a:t>
            </a:r>
            <a:endParaRPr lang="pt-PT" sz="1200" b="1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Calibri Light" panose="020F0302020204030204" pitchFamily="34" charset="0"/>
            </a:endParaRPr>
          </a:p>
          <a:p>
            <a:pPr marL="228600" marR="716280" algn="just">
              <a:spcBef>
                <a:spcPts val="600"/>
              </a:spcBef>
              <a:spcAft>
                <a:spcPts val="600"/>
              </a:spcAft>
            </a:pPr>
            <a:r>
              <a:rPr lang="pt-PT" sz="1200" b="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Caso sejam apresentados elementos que justifiquem a revisão da decisão proferida, a operação é reanalisada, sendo proferida nova decisão do OG do GAL, depois sujeita a homologação da Gestora do MAR 2030.</a:t>
            </a:r>
          </a:p>
          <a:p>
            <a:pPr marL="228600" marR="716280" algn="just">
              <a:spcBef>
                <a:spcPts val="600"/>
              </a:spcBef>
              <a:spcAft>
                <a:spcPts val="600"/>
              </a:spcAft>
            </a:pPr>
            <a:r>
              <a:rPr lang="pt-PT" sz="120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Calibri Light" panose="020F0302020204030204" pitchFamily="34" charset="0"/>
              </a:rPr>
              <a:t>Os pareceres referidos acima são emitidos num prazo máximo de 35 dias úteis a contar da data-limite para a apresentação das candidaturas.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A17373F-3970-44DC-ECDC-6BEA85A0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7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87" y="433880"/>
            <a:ext cx="10364451" cy="990827"/>
          </a:xfrm>
        </p:spPr>
        <p:txBody>
          <a:bodyPr>
            <a:normAutofit/>
          </a:bodyPr>
          <a:lstStyle/>
          <a:p>
            <a:r>
              <a:rPr lang="pt-PT" sz="3200" dirty="0"/>
              <a:t>Decisão sobre as candidaturas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0" y="1609345"/>
            <a:ext cx="12024359" cy="360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268605" algn="just">
              <a:spcBef>
                <a:spcPts val="300"/>
              </a:spcBef>
              <a:spcAft>
                <a:spcPts val="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 decisão é proferida no prazo de 60 dias úteis, contados a partir da data-limite definida no fecho do período de candidatura e notificada ao candidato no prazo máximo de 5 dias, a contar da data da sua emissão, conjuntamente com o respetivo termo de aceitação. Este prazo não inclui o prazo legalmente previsto para audiência de interessados e pode ser alargado por mais 30 dias.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0215" marR="268605" algn="just">
              <a:spcBef>
                <a:spcPts val="300"/>
              </a:spcBef>
              <a:spcAft>
                <a:spcPts val="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R="268605" algn="just">
              <a:lnSpc>
                <a:spcPct val="120000"/>
              </a:lnSpc>
              <a:spcAft>
                <a:spcPts val="60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	As decisões proferidas pelo OG do GAL produzem efeitos após a respetiva homologação pela Gestora do MAR 2030.</a:t>
            </a:r>
          </a:p>
          <a:p>
            <a:pPr marL="450215" algn="just">
              <a:spcBef>
                <a:spcPts val="3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entidades que se candidatam ao apoio recebem as notificações da proposta de decisão e da decisão final na sua área reservada no Balcão.</a:t>
            </a:r>
          </a:p>
          <a:p>
            <a:pPr marL="450215" algn="just">
              <a:spcBef>
                <a:spcPts val="300"/>
              </a:spcBef>
            </a:pPr>
            <a:endParaRPr lang="pt-P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215" algn="just">
              <a:spcBef>
                <a:spcPts val="3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aceitação da decisão de aprovação da candidatura é feita pelo beneficiário, no prazo de 30 dias úteis, no sistema de informação do IFAP, I.P</a:t>
            </a:r>
          </a:p>
          <a:p>
            <a:pPr marL="450215" algn="just">
              <a:spcBef>
                <a:spcPts val="300"/>
              </a:spcBef>
            </a:pPr>
            <a:endParaRPr lang="pt-P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0215" algn="just">
              <a:spcBef>
                <a:spcPts val="300"/>
              </a:spcBef>
            </a:pPr>
            <a:r>
              <a:rPr lang="pt-PT" sz="14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Alterações aos elementos constantes do termo de aceitação estão sujeitas a nova decisão Órgão de Gestão do GAL, com produção de efeitos após homologação pela Gestora do Programa Mar 2030.</a:t>
            </a:r>
          </a:p>
          <a:p>
            <a:pPr marR="268605" algn="just">
              <a:lnSpc>
                <a:spcPct val="120000"/>
              </a:lnSpc>
              <a:spcAft>
                <a:spcPts val="600"/>
              </a:spcAft>
            </a:pPr>
            <a:endParaRPr lang="pt-PT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0215" marR="268605" algn="just">
              <a:spcBef>
                <a:spcPts val="300"/>
              </a:spcBef>
              <a:spcAft>
                <a:spcPts val="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lang="pt-P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0215" marR="268605" algn="just">
              <a:spcBef>
                <a:spcPts val="300"/>
              </a:spcBef>
              <a:spcAft>
                <a:spcPts val="0"/>
              </a:spcAft>
            </a:pPr>
            <a:endParaRPr lang="pt-PT" sz="1050" dirty="0">
              <a:solidFill>
                <a:srgbClr val="CFCFC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1C02F06-434E-668C-8D2E-E3E53586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87" y="433880"/>
            <a:ext cx="10364451" cy="990827"/>
          </a:xfrm>
        </p:spPr>
        <p:txBody>
          <a:bodyPr>
            <a:normAutofit/>
          </a:bodyPr>
          <a:lstStyle/>
          <a:p>
            <a:r>
              <a:rPr lang="pt-PT" sz="2800" dirty="0"/>
              <a:t>Documentos necessários para apresentar uma candidatura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722377" y="1261873"/>
            <a:ext cx="10853928" cy="4783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46464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Rel</a:t>
            </a:r>
            <a:r>
              <a:rPr lang="pt-PT" sz="16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ativamente ao beneficiário: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Pessoas coletivas: Certidão permanente da conservatória do registo comercial válida,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Pessoas coletivas: Estatutos ou Pacto Social atualizados,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Pessoas coletivas: Ata de eleição dos corpos sociais em exercício,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Pessoas coletivas: Credencial Cooperativa emitida pelas CASES – Cooperativa António Sérgio para a Economia Social,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Pessoas coletivas: Registo Central do Beneficiário Efetivo,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Declaração Empresa Única/ Empresa Autónoma, para efeitos de controlo dos Auxílios de Estado de Minimis;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Print da situação fiscal integrada do Portal das Finanças (separadores “Dados gerais”, “Dados da atividade” e “Outros dados da atividade”);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Declaração de início de atividade / alteração da atividade;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Licença/ registo/ alvará da atividade desenvolvida,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Informação económico-financeira do beneficiário (Modelo 3 do IRS, IES, Balanços e Demonstrações de Resultados);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Relatórios de gestão e atas de aprovação de contas do último exercício encerrado, se aplicável; </a:t>
            </a:r>
          </a:p>
          <a:p>
            <a:pPr marL="342900" lvl="0" indent="-342900" algn="l">
              <a:lnSpc>
                <a:spcPct val="120000"/>
              </a:lnSpc>
              <a:spcAft>
                <a:spcPts val="765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Extrato das remunerações da Segurança Social (discriminado por trabalhador), dos 6 meses anteriores à data de apresentação da candidatura, se o projeto prever a criação líquida ou manutenção de postos de trabalho </a:t>
            </a:r>
          </a:p>
          <a:p>
            <a:pPr marL="342900" lvl="0" indent="-34290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PT" sz="12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Plano de atividades e orçamento, para entidades sem fins lucrativos </a:t>
            </a:r>
            <a:endParaRPr lang="pt-PT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26FC14F-F87A-8139-079C-8520093D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7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1273"/>
            <a:ext cx="10364451" cy="809704"/>
          </a:xfrm>
        </p:spPr>
        <p:txBody>
          <a:bodyPr>
            <a:normAutofit/>
          </a:bodyPr>
          <a:lstStyle/>
          <a:p>
            <a:r>
              <a:rPr lang="pt-PT" sz="2800" dirty="0"/>
              <a:t>Documentos necessários para apresentar uma candidatura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338328" y="841249"/>
            <a:ext cx="11722608" cy="519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46464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Rel</a:t>
            </a:r>
            <a:r>
              <a:rPr lang="pt-PT" sz="16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ativamente à operação: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	Memória Descritiva (conforme modelo a disponibilizar);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	Cópia da ata que considera a aprovação da realização da operação com indicação do custo total e das fontes de financiamento, se aplicável;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	Declaração de compromisso ou ata de inscrição em plano de atividades e orçamento, se aplicável;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Para entidades em que o IVA possa ser elegível, apresentar um certificado de registo, da Direção de Serviços do IVA, relativamente ao enquadramento da sua atividade e ao direito à dedução;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Elementos relativos à propriedade do espaço a intervencionar: caderneta predial, contrato de arrendamento ou outro tipo de cedência de exploração, designadamente, contrato de comodato, com durabilidade compatível com a execução da operação e as obrigações dos beneficiários (quando respeitem a investimentos produtivos: 3 anos para PME e 5 para as restantes entidades);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Título de registo de propriedade da embarcação, se aplicável;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Pareceres, licenças, autorizações, inscrições ou registos de entidades nacionais, regionais ou locais, com competências nas áreas de investimento em causa, se aplicável;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Projeto(s) técnico(s) de execução, plantas e mapas e respetiva memória descritiva;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9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	Três orçamentos e/ou faturas pró-forma comparativos, devidamente detalhados, com quantidades e preços unitários. Os equipamentos devem ser bem caracterizados e quantificados. (não aplicável a entidades públicas, quando o valor individual dos investimentos seja superior ao limite para o procedimento de ajuste direto). As propostas deverão ser apresentadas por entidades com CAE adequada ao fornecimento de bens e/ou serviços e sem relações privilegiadas entre o beneficiário e os fornecedores, entre fornecedores, ou entre entidade projetista/consultora e fornecedores;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10.	Catálogos dos equipamentos a adquirir mencionando as respetivas características técnicas, se aplicável;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11.	Comprovativos da experiência e habilitação dos recursos humanos existentes afetos à operação;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12.	Outros documentos que permitam validar a elegibilidade da operação (ex. mapa das amortizações - imobilizado, de forma a comprovar os meios técnicos da mesma, etc.) ou o cumprimento de critérios de seleção;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13.	Demonstração ou declaração do cumprimento das disposições legais em matéria de contratação pública nos termos da legislação em vigor – </a:t>
            </a:r>
            <a:r>
              <a:rPr lang="pt-PT" sz="1100" dirty="0" err="1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checklist</a:t>
            </a:r>
            <a:r>
              <a:rPr lang="pt-PT" sz="11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endParaRPr lang="pt-PT" sz="1600" dirty="0">
              <a:solidFill>
                <a:srgbClr val="474747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E92B7DC-DDEF-F2D7-7C5A-B1E43045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7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FAE71-2D59-0AE0-D8D4-C8B7A738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1273"/>
            <a:ext cx="10364451" cy="809704"/>
          </a:xfrm>
        </p:spPr>
        <p:txBody>
          <a:bodyPr>
            <a:normAutofit/>
          </a:bodyPr>
          <a:lstStyle/>
          <a:p>
            <a:r>
              <a:rPr lang="pt-PT" sz="2800" dirty="0"/>
              <a:t>Legislação aplicável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8E3AC-51EA-B948-1AC0-23A75F66E3DE}"/>
              </a:ext>
            </a:extLst>
          </p:cNvPr>
          <p:cNvSpPr txBox="1"/>
          <p:nvPr/>
        </p:nvSpPr>
        <p:spPr>
          <a:xfrm>
            <a:off x="731520" y="1149581"/>
            <a:ext cx="10844783" cy="2778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Europeia</a:t>
            </a: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PT" sz="1600" dirty="0">
                <a:solidFill>
                  <a:srgbClr val="606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Regulamento FEAMPA - Regulamento (UE) 2021/1139 do Parlamento Europeu e do Conselho, de 7 de julho;</a:t>
            </a:r>
            <a:endParaRPr lang="pt-PT" sz="16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PT" sz="1600" dirty="0">
                <a:solidFill>
                  <a:srgbClr val="606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Regulamento das Disposições Comuns (RDC) - Regulamento (UE) 2021/1060 do Parlamento Europeu e do Conselho, de 24 de junho;</a:t>
            </a:r>
            <a:endParaRPr lang="pt-PT" sz="1600" dirty="0">
              <a:solidFill>
                <a:srgbClr val="CFCFC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Nacional</a:t>
            </a: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pt-PT" sz="1600" u="none" strike="noStrike" dirty="0">
                <a:solidFill>
                  <a:srgbClr val="606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Decreto-Lei n.º 20-A/2023, de 22 de março</a:t>
            </a:r>
            <a:endParaRPr lang="pt-PT" sz="1600" dirty="0">
              <a:solidFill>
                <a:srgbClr val="8F8F8F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PT" sz="1600" dirty="0">
                <a:solidFill>
                  <a:srgbClr val="60606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Portaria n.º 186/2023 de 3 de julho, alterada pela Portaria n.º 328-A/2023, de 30 de outubro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endParaRPr lang="pt-PT" dirty="0">
              <a:solidFill>
                <a:srgbClr val="60606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68DDB5-34FA-5952-595D-5DA504DBC9D1}"/>
              </a:ext>
            </a:extLst>
          </p:cNvPr>
          <p:cNvSpPr txBox="1"/>
          <p:nvPr/>
        </p:nvSpPr>
        <p:spPr>
          <a:xfrm>
            <a:off x="731520" y="3877182"/>
            <a:ext cx="504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GRATER – Associação de Desenvolvimento Regional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Rua do Hospital, 19 Praia da Vitória</a:t>
            </a:r>
          </a:p>
          <a:p>
            <a:endParaRPr lang="pt-P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Telefones: 295 902 067 / 295 902 068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Telemóvel: 964 615 974</a:t>
            </a:r>
          </a:p>
          <a:p>
            <a:endParaRPr lang="pt-P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39F0E65-F2D2-48C8-0F43-DCCE9B806102}"/>
              </a:ext>
            </a:extLst>
          </p:cNvPr>
          <p:cNvSpPr txBox="1"/>
          <p:nvPr/>
        </p:nvSpPr>
        <p:spPr>
          <a:xfrm>
            <a:off x="6412994" y="4017038"/>
            <a:ext cx="416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Website: grater.pt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Mail: grater@grater.pt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Facebook: www.facebook.com/grater.pt</a:t>
            </a:r>
            <a:endParaRPr lang="pt-PT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C16FBD-A003-B887-8FC3-05F650E737FD}"/>
              </a:ext>
            </a:extLst>
          </p:cNvPr>
          <p:cNvSpPr txBox="1"/>
          <p:nvPr/>
        </p:nvSpPr>
        <p:spPr>
          <a:xfrm>
            <a:off x="9280396" y="5631508"/>
            <a:ext cx="126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Obrigada!</a:t>
            </a:r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7A23FF09-BDC4-0EBA-89AC-8367DB98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C3D858AE-A8C9-72CA-9C23-A1E2DCD71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6" y="5685385"/>
            <a:ext cx="8511462" cy="1126030"/>
          </a:xfrm>
          <a:prstGeom prst="rect">
            <a:avLst/>
          </a:prstGeom>
        </p:spPr>
      </p:pic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FB2D065-E3E0-0BB6-0875-64E63CA1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19" y="141273"/>
            <a:ext cx="2209800" cy="991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72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FB53D-4FAE-942A-B57C-8E8E1CAE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211425" cy="895958"/>
          </a:xfrm>
        </p:spPr>
        <p:txBody>
          <a:bodyPr>
            <a:normAutofit fontScale="90000"/>
          </a:bodyPr>
          <a:lstStyle/>
          <a:p>
            <a:r>
              <a:rPr lang="pt-PT" sz="27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 1</a:t>
            </a:r>
            <a:r>
              <a:rPr lang="pt-PT" sz="2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pt-PT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Digitalizar, capacitar e inovar as atividades costeiras</a:t>
            </a:r>
            <a:b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PT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EF7EEAE-EB84-91D7-4E26-ACF7BEBF5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98322"/>
              </p:ext>
            </p:extLst>
          </p:nvPr>
        </p:nvGraphicFramePr>
        <p:xfrm>
          <a:off x="758952" y="1657350"/>
          <a:ext cx="10533888" cy="3074878"/>
        </p:xfrm>
        <a:graphic>
          <a:graphicData uri="http://schemas.openxmlformats.org/drawingml/2006/table">
            <a:tbl>
              <a:tblPr firstRow="1" firstCol="1" bandRow="1"/>
              <a:tblGrid>
                <a:gridCol w="10533888">
                  <a:extLst>
                    <a:ext uri="{9D8B030D-6E8A-4147-A177-3AD203B41FA5}">
                      <a16:colId xmlns:a16="http://schemas.microsoft.com/office/drawing/2014/main" val="353337411"/>
                    </a:ext>
                  </a:extLst>
                </a:gridCol>
              </a:tblGrid>
              <a:tr h="564642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Prioridades Específicas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02746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a literacia digital junto da população empregada em atividades relacionadas com o mar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885672"/>
                  </a:ext>
                </a:extLst>
              </a:tr>
              <a:tr h="745444">
                <a:tc>
                  <a:txBody>
                    <a:bodyPr/>
                    <a:lstStyle/>
                    <a:p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Fomentar o uso dos recursos digitais no setor das pescas, como meio de aumentar a eficiência produtiva e a sustentabilidade dos recursos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84984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Fortalecer a conectividade digital entre os vários atores locais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90587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a preservação, conservação e recuperação da identidade cultural específica do território associada ao espaço marítimo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983293"/>
                  </a:ext>
                </a:extLst>
              </a:tr>
            </a:tbl>
          </a:graphicData>
        </a:graphic>
      </p:graphicFrame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76D56C7-224F-9D30-67E5-C6A98EAF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477" y="6492875"/>
            <a:ext cx="550523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082E66-F6BF-9BBD-82D2-06F33B07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9" y="6248400"/>
            <a:ext cx="1092566" cy="4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0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A5DD8-6B11-13A0-986D-F46113D6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4058"/>
          </a:xfrm>
        </p:spPr>
        <p:txBody>
          <a:bodyPr/>
          <a:lstStyle/>
          <a:p>
            <a:r>
              <a:rPr lang="pt-PT" sz="24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 2 - </a:t>
            </a:r>
            <a:r>
              <a:rPr lang="pt-PT" sz="2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Estimular a coesão social e territorial</a:t>
            </a:r>
            <a:br>
              <a:rPr lang="pt-PT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PT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254F2D8-C02B-8E6C-FB38-5A7198EC1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63006"/>
              </p:ext>
            </p:extLst>
          </p:nvPr>
        </p:nvGraphicFramePr>
        <p:xfrm>
          <a:off x="944253" y="1447514"/>
          <a:ext cx="10287626" cy="2635570"/>
        </p:xfrm>
        <a:graphic>
          <a:graphicData uri="http://schemas.openxmlformats.org/drawingml/2006/table">
            <a:tbl>
              <a:tblPr firstRow="1" firstCol="1" bandRow="1"/>
              <a:tblGrid>
                <a:gridCol w="10287626">
                  <a:extLst>
                    <a:ext uri="{9D8B030D-6E8A-4147-A177-3AD203B41FA5}">
                      <a16:colId xmlns:a16="http://schemas.microsoft.com/office/drawing/2014/main" val="4215391122"/>
                    </a:ext>
                  </a:extLst>
                </a:gridCol>
              </a:tblGrid>
              <a:tr h="481870"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Prioridades Específicas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240712"/>
                  </a:ext>
                </a:extLst>
              </a:tr>
              <a:tr h="411481">
                <a:tc>
                  <a:txBody>
                    <a:bodyPr/>
                    <a:lstStyle/>
                    <a:p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relações colaborativas e a criação de sinergias entre entidades com diferentes áreas de atuação ligadas ao mar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52386"/>
                  </a:ext>
                </a:extLst>
              </a:tr>
              <a:tr h="425483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Propiciar a capacitação profissional e juvenil relacionada com o mar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3920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Viabilizar a criação de atividades costeiras diferenciadoras e complementares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80205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Improvisar as acessibilidades costeiras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5803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a valorização do património histórico e cultural respeitante à orla marítima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380370"/>
                  </a:ext>
                </a:extLst>
              </a:tr>
            </a:tbl>
          </a:graphicData>
        </a:graphic>
      </p:graphicFrame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BCB0EAC-CD76-EEA2-DD5C-12495814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9023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5E50B7-2E21-6B14-5996-799A6B2A4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" y="6207801"/>
            <a:ext cx="1285991" cy="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F9C3E-79FD-03F0-6D08-86EAC3B7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24533"/>
          </a:xfrm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OE 3 - </a:t>
            </a:r>
            <a:r>
              <a:rPr lang="pt-P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Promover a valorização da economia do mar</a:t>
            </a:r>
            <a:endParaRPr lang="pt-PT" sz="240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070F50C-FFDF-9CCC-F79B-52D3DBC93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21088"/>
              </p:ext>
            </p:extLst>
          </p:nvPr>
        </p:nvGraphicFramePr>
        <p:xfrm>
          <a:off x="846093" y="1485900"/>
          <a:ext cx="10364451" cy="4269623"/>
        </p:xfrm>
        <a:graphic>
          <a:graphicData uri="http://schemas.openxmlformats.org/drawingml/2006/table">
            <a:tbl>
              <a:tblPr firstRow="1" firstCol="1" bandRow="1"/>
              <a:tblGrid>
                <a:gridCol w="10364451">
                  <a:extLst>
                    <a:ext uri="{9D8B030D-6E8A-4147-A177-3AD203B41FA5}">
                      <a16:colId xmlns:a16="http://schemas.microsoft.com/office/drawing/2014/main" val="2183195422"/>
                    </a:ext>
                  </a:extLst>
                </a:gridCol>
              </a:tblGrid>
              <a:tr h="534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Prioridades Específicas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61236"/>
                  </a:ext>
                </a:extLst>
              </a:tr>
              <a:tr h="570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Potenciar a competitividade na atividade pesqueira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01790"/>
                  </a:ext>
                </a:extLst>
              </a:tr>
              <a:tr h="517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a valorização e requalificação de infraestruturas e equipamentos ligados à pesca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081464"/>
                  </a:ext>
                </a:extLst>
              </a:tr>
              <a:tr h="570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Incentivar a melhoria das técnicas e formas de transformação e comercialização do pescado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77004"/>
                  </a:ext>
                </a:extLst>
              </a:tr>
              <a:tr h="764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Diversificar a economia local e/ou desenvolvimento de novos sectores da economia azul, capitalizando os vários usos costeiros possíveis</a:t>
                      </a:r>
                      <a:endParaRPr lang="pt-P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333232"/>
                  </a:ext>
                </a:extLst>
              </a:tr>
              <a:tr h="740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Empreendedorismo e criação e desenvolvimento das micro e pequenas empresas que prossigam atividades económicas complementares ao rendimento do pescador e sua família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925989"/>
                  </a:ext>
                </a:extLst>
              </a:tr>
              <a:tr h="570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Empreendedorismo e criação e desenvolvimento das micro e pequenas empresas na área do turismo náutico</a:t>
                      </a:r>
                      <a:endParaRPr lang="pt-P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345" marR="63345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895409"/>
                  </a:ext>
                </a:extLst>
              </a:tr>
            </a:tbl>
          </a:graphicData>
        </a:graphic>
      </p:graphicFrame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B1C367B-01FF-B02B-7A2D-E2E58C6B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065" y="6442371"/>
            <a:ext cx="578803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46EBB3A-9D14-D472-AAB5-E8083656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4" y="6248400"/>
            <a:ext cx="1234440" cy="5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A576F-F234-003E-C930-813CE956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03888"/>
            <a:ext cx="10364451" cy="962633"/>
          </a:xfrm>
        </p:spPr>
        <p:txBody>
          <a:bodyPr>
            <a:normAutofit/>
          </a:bodyPr>
          <a:lstStyle/>
          <a:p>
            <a:r>
              <a:rPr lang="pt-PT" sz="3200" dirty="0"/>
              <a:t>Avisos: 01-10-2024 | 30-12-2024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1DFD27-F49B-878E-C8D4-B24E47D9A20D}"/>
              </a:ext>
            </a:extLst>
          </p:cNvPr>
          <p:cNvSpPr txBox="1"/>
          <p:nvPr/>
        </p:nvSpPr>
        <p:spPr>
          <a:xfrm>
            <a:off x="609599" y="2295336"/>
            <a:ext cx="10972800" cy="429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Empreendedorismo, emprego e desenvolvimento económico ligado ao setor da pesca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de comercialização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Outras operações de diversificação de empresas que não envolvam pescas, aquicultura ou inovação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Desenvolvimento sociocultural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Sustentabilidade Ambiental</a:t>
            </a:r>
          </a:p>
          <a:p>
            <a:pPr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alt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Território de Intervenção: freguesias costeiras das ilhas Terceira e Graciosa</a:t>
            </a:r>
          </a:p>
          <a:p>
            <a:pPr marR="0"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altLang="pt-P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Estão excluídas na Ilha Terceira as freguesias de Santa Luzia, Posto Santo e Terra Chã (concelho de Angra do Heroísmo) e Fonte do Bastardo, Fontinhas e São Brás (Concelho da Praia da Vitória)</a:t>
            </a:r>
          </a:p>
          <a:p>
            <a:pPr>
              <a:lnSpc>
                <a:spcPct val="150000"/>
              </a:lnSpc>
            </a:pP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E53D09-CD13-65BF-B790-442F8EA38C19}"/>
              </a:ext>
            </a:extLst>
          </p:cNvPr>
          <p:cNvSpPr txBox="1"/>
          <p:nvPr/>
        </p:nvSpPr>
        <p:spPr>
          <a:xfrm>
            <a:off x="327660" y="965618"/>
            <a:ext cx="111632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Programa MAR2030</a:t>
            </a:r>
          </a:p>
          <a:p>
            <a:pPr algn="ctr"/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Prioridade: 3 - Promoção do desenvolvimento de uma economia azul sustentável nas regiões costeiras, insulares e interiores e fomento do desenvolvimento das comunidades piscatórias e de aquicultura</a:t>
            </a:r>
          </a:p>
          <a:p>
            <a:pPr algn="ctr"/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FSO3.1 - Desenvolvimento sustentável das comunidades piscatórias</a:t>
            </a:r>
          </a:p>
          <a:p>
            <a:pPr algn="ctr"/>
            <a:r>
              <a:rPr lang="pt-PT" sz="1600" dirty="0">
                <a:solidFill>
                  <a:schemeClr val="bg1">
                    <a:lumMod val="50000"/>
                  </a:schemeClr>
                </a:solidFill>
              </a:rPr>
              <a:t>FSO3.1-02-01 - Execução da Estratégias de Desenvolvimento Local</a:t>
            </a:r>
          </a:p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415865-1A81-F47B-5A20-7974EE4F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4212" y="6425946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CF346A-84E4-14E2-E44A-965036921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3" y="6175221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306843"/>
            <a:ext cx="10325725" cy="1095983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1C2B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Financiamento das operações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487680" y="1996171"/>
            <a:ext cx="11253216" cy="337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600" b="1" dirty="0">
                <a:solidFill>
                  <a:srgbClr val="1C2B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Financiamento da operação: 50%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60 % em operações realizadas por organizações de pescadores ou outros beneficiários coletivos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sz="14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75 % em operações: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i) Que facilitem a comercialização das capturas indesejadas desembarcadas de unidades populacionais comerciais, em conformidade com a alínea b) do n.º 2 do artigo 8.º do Regulamento (UE) n.º 1379/2013 do Parlamento Europeu e do Conselho, de 11 de dezembro de 2013;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</a:t>
            </a: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Executadas por organizações de produtores ou associações de organizações de produtores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PT" sz="14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100 % em operações: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i) Que se relacionem com a pequena pesca costeira;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</a:t>
            </a: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Em que o beneficiário seja um organismo público; ou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400" dirty="0" err="1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</a:t>
            </a:r>
            <a:r>
              <a:rPr lang="pt-PT" sz="1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Que sejam de interesse coletivo, tenham um beneficiário coletivo ou tenham características inovadoras, se for caso disso, a nível local, e assegurem o acesso público aos seus resultados.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6153171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682144"/>
            <a:ext cx="10325725" cy="1095983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Empreendedorismo, emprego e desenvolvimento económico ligado ao setor da pesca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DB912A-6212-7999-B9CA-D97943DDA116}"/>
              </a:ext>
            </a:extLst>
          </p:cNvPr>
          <p:cNvSpPr txBox="1"/>
          <p:nvPr/>
        </p:nvSpPr>
        <p:spPr>
          <a:xfrm>
            <a:off x="368749" y="1524864"/>
            <a:ext cx="1127156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4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Limite</a:t>
            </a:r>
            <a:r>
              <a:rPr lang="pt-PT" sz="1400" b="1" dirty="0">
                <a:solidFill>
                  <a:srgbClr val="474747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4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 investimento elegível: </a:t>
            </a:r>
            <a:r>
              <a:rPr lang="pt-PT" sz="1400" dirty="0">
                <a:solidFill>
                  <a:srgbClr val="474747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30 000,00 €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400" b="1" dirty="0"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Entidades beneficiárias 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Qualquer entidade, singular ou coletiva, do setor cooperativo, social, privado, com ou sem fins lucrativos.</a:t>
            </a:r>
            <a:endParaRPr lang="pt-PT" sz="1400" b="1" dirty="0">
              <a:solidFill>
                <a:srgbClr val="1C2B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</a:pPr>
            <a:r>
              <a:rPr lang="pt-PT" sz="14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Objetivos: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Promover a valorização da economia do mar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Diversificar a base económica das zonas costeiras, valorizando as atividades relacionadas com a pesca e o desenvolvimento de atividades complementares e melhorar as condições de suporte ao desenvolvimento económico, incluindo a promoção, divulgação e comercialização de produtos</a:t>
            </a:r>
          </a:p>
          <a:p>
            <a:pPr algn="just">
              <a:spcBef>
                <a:spcPts val="600"/>
              </a:spcBef>
            </a:pPr>
            <a:endParaRPr lang="pt-P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pt-PT" sz="1400" b="1" dirty="0">
                <a:solidFill>
                  <a:srgbClr val="1C2B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Exemplos de Operações: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Promover a inovação através da ligação entre o sistema I&amp;DT e as micro e pequenas unidades empresariais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Empreendedorismo e criação e desenvolvimento das micro e pequenas empresas que prossigam atividades económicas ligadas ao mar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Melhorar as competências (técnicas, empresariais, sustentabilidade, economia circular, digitalização) dos produtores do sector presentes no território</a:t>
            </a:r>
          </a:p>
          <a:p>
            <a:pPr algn="just">
              <a:spcBef>
                <a:spcPts val="600"/>
              </a:spcBef>
            </a:pPr>
            <a:r>
              <a:rPr lang="pt-PT" sz="1400" dirty="0">
                <a:latin typeface="Calibri Light" panose="020F0302020204030204" pitchFamily="34" charset="0"/>
                <a:ea typeface="Calibri" panose="020F0502020204030204" pitchFamily="34" charset="0"/>
              </a:rPr>
              <a:t>Diversificar a economia local e/ou desenvolvimento de novos sectores da economia azul, capitalizando os vários usos costeiros possíveis</a:t>
            </a:r>
          </a:p>
          <a:p>
            <a:pPr algn="just">
              <a:spcBef>
                <a:spcPts val="600"/>
              </a:spcBef>
            </a:pPr>
            <a:endParaRPr lang="pt-PT" sz="8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pt-PT" sz="16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pt-PT" sz="1800" dirty="0">
              <a:solidFill>
                <a:srgbClr val="808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BF253F1-AE71-8F2F-4F0B-5CA4AED8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A802535-436A-B1F8-89F1-D71B73F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9" y="6020408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DA233-8D53-D12C-9E9E-E73811DE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37" y="837592"/>
            <a:ext cx="10325725" cy="1095983"/>
          </a:xfrm>
        </p:spPr>
        <p:txBody>
          <a:bodyPr>
            <a:normAutofit fontScale="90000"/>
          </a:bodyPr>
          <a:lstStyle/>
          <a:p>
            <a:r>
              <a:rPr lang="pt-PT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Empreendedorismo, emprego e desenvolvimento económico ligado ao setor da pesca</a:t>
            </a:r>
            <a:b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P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D607E0-3370-9BE3-56BA-1019915C9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" y="1619203"/>
            <a:ext cx="1151572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1" i="0" u="none" strike="noStrike" cap="none" normalizeH="0" baseline="0" dirty="0">
                <a:ln>
                  <a:noFill/>
                </a:ln>
                <a:solidFill>
                  <a:srgbClr val="1C2B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Custos elegíveis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Sem prejuízo do disposto no artigo 20.º do Decreto-Lei n.º 20-A/2023, de 22 de março, e no artigo 8.º d</a:t>
            </a:r>
            <a:r>
              <a:rPr kumimoji="0" lang="pt-PT" altLang="pt-PT" sz="1400" b="0" i="0" u="none" strike="noStrike" cap="none" normalizeH="0" baseline="0" dirty="0" bmk="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kumimoji="0" lang="pt-PT" altLang="pt-PT" sz="1400" b="0" i="0" u="none" strike="noStrike" cap="none" normalizeH="0" baseline="0" dirty="0" bmk="_Hlk148912532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Portaria n.º 186/2023 de 3 de julho, alterada pela Portaria n.º 328-A/2023, de 30 de outubro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são elegíveis as despesas diretamente relacionadas com a atividade apoiada, nos termos das EDL aprovadas, designadamente, as seguintes: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Construção, modernização ou adaptação de edifícios, instalações e infraestruturas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ou adaptação de máquinas e equipamentos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informáticos, incluindo software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Equipamentos de produção e distribuição de energia para autoconsumo a partir de fontes renováveis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Adaptação de embarcações que incentivem o uso de energias renováveis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Adaptação de embarcações para utilização turística (especificamente para a pesca turismo)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veículos aprovados e certificados, nos termos do Acordo Internacional de Transporte de Produtos Perecíveis sob Temperatura Dirigida, para transporte de produtos da pesca e da aquicultura em estado refrigerado, e aquisição de veículos comerciais ligeiros de emissões nulas equipados com contentores isotérmicos para transporte e armazenamento de pescado com instalação de sistema de frio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Aquisição de equipamentos de movimentação interna (reboques, semirreboques, empilhadores, tratores)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Conceção e produção de materiais de divulgação e sinalética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Criação de sítios, plataformas e aplicações, incluindo domínio e alojamento inicial (max.12 meses)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Elaboração e implementação de campanhas de marketing, comunicação e publicidade</a:t>
            </a:r>
            <a:endParaRPr kumimoji="0" lang="pt-PT" altLang="pt-PT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Registo ou aquisição de propriedade industrial ou intelectual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PT" altLang="pt-PT" sz="1400" dirty="0">
                <a:solidFill>
                  <a:schemeClr val="tx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Estudos</a:t>
            </a:r>
            <a:r>
              <a:rPr kumimoji="0" lang="pt-PT" altLang="pt-PT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, projetos, consultorias especializadas, mentoria, assessorias técnicas, certificações até 5% do custo total elegível. 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C166DFF-9264-A2AD-8307-98483A2F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2C27B3-F8F5-3196-64D7-158C2173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065837"/>
            <a:ext cx="1359526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4013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1716</TotalTime>
  <Words>5755</Words>
  <Application>Microsoft Office PowerPoint</Application>
  <PresentationFormat>Ecrã Panorâmico</PresentationFormat>
  <Paragraphs>454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Symbol</vt:lpstr>
      <vt:lpstr>Times New Roman</vt:lpstr>
      <vt:lpstr>Tw Cen MT</vt:lpstr>
      <vt:lpstr>Wingdings</vt:lpstr>
      <vt:lpstr>Gotícula</vt:lpstr>
      <vt:lpstr>ESTRATÉGIA DE DESENVOLVIMENTO LOCAL COSTEIRA </vt:lpstr>
      <vt:lpstr>Objetivos Estratégicos</vt:lpstr>
      <vt:lpstr>OE 1 - Digitalizar, capacitar e inovar as atividades costeiras </vt:lpstr>
      <vt:lpstr>OE 2 - Estimular a coesão social e territorial </vt:lpstr>
      <vt:lpstr>OE 3 - Promover a valorização da economia do mar</vt:lpstr>
      <vt:lpstr>Avisos: 01-10-2024 | 30-12-2024</vt:lpstr>
      <vt:lpstr>Financiamento das operações </vt:lpstr>
      <vt:lpstr>Empreendedorismo, emprego e desenvolvimento económico ligado ao setor da pesca </vt:lpstr>
      <vt:lpstr>Empreendedorismo, emprego e desenvolvimento económico ligado ao setor da pesca </vt:lpstr>
      <vt:lpstr>Atividades de comercialização </vt:lpstr>
      <vt:lpstr>Atividades de comercialização </vt:lpstr>
      <vt:lpstr>Outras operações de diversificação de empresas que não envolvam pescas, aquicultura ou inovação </vt:lpstr>
      <vt:lpstr>Outras operações de diversificação de empresas que não envolvam pescas, aquicultura ou inovação </vt:lpstr>
      <vt:lpstr>Desenvolvimento sociocultural </vt:lpstr>
      <vt:lpstr>Desenvolvimento sociocultural </vt:lpstr>
      <vt:lpstr>Desenvolvimento social </vt:lpstr>
      <vt:lpstr>Desenvolvimento social </vt:lpstr>
      <vt:lpstr>Sustentabilidade ambiental </vt:lpstr>
      <vt:lpstr>Sustentabilidade ambiental </vt:lpstr>
      <vt:lpstr>Processo de admissão e seleção das candidaturas</vt:lpstr>
      <vt:lpstr>critérios de seleção</vt:lpstr>
      <vt:lpstr>Apreciação Técnica (AT) = 60% (QO) + 40% (SO) </vt:lpstr>
      <vt:lpstr>Apreciação estratégica (AE) = 55% (EDL) + 30% (IR) + 15% (IO)</vt:lpstr>
      <vt:lpstr>Apreciação estratégica (AE) = 55% (EDL) + 30% (IR) + 15% (IO)</vt:lpstr>
      <vt:lpstr>Processo de análise e decisão – Fases:</vt:lpstr>
      <vt:lpstr>Decisão sobre as candidaturas</vt:lpstr>
      <vt:lpstr>Documentos necessários para apresentar uma candidatura</vt:lpstr>
      <vt:lpstr>Documentos necessários para apresentar uma candidatura</vt:lpstr>
      <vt:lpstr>Legislação aplicável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Grater</dc:creator>
  <cp:lastModifiedBy>Grater</cp:lastModifiedBy>
  <cp:revision>81</cp:revision>
  <dcterms:created xsi:type="dcterms:W3CDTF">2024-07-09T15:14:09Z</dcterms:created>
  <dcterms:modified xsi:type="dcterms:W3CDTF">2024-10-22T11:02:19Z</dcterms:modified>
</cp:coreProperties>
</file>